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9999" t="0" r="-29999" b="0"/>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335697" y="4117978"/>
            <a:ext cx="7438277" cy="1953881"/>
          </a:xfrm>
          <a:prstGeom prst="rect">
            <a:avLst/>
          </a:prstGeom>
        </p:spPr>
        <p:txBody>
          <a:bodyPr anchor="t" rtlCol="false" tIns="0" lIns="0" bIns="0" rIns="0">
            <a:spAutoFit/>
          </a:bodyPr>
          <a:lstStyle/>
          <a:p>
            <a:pPr algn="l">
              <a:lnSpc>
                <a:spcPts val="7805"/>
              </a:lnSpc>
            </a:pPr>
            <a:r>
              <a:rPr lang="en-US" sz="5575" spc="-111">
                <a:solidFill>
                  <a:srgbClr val="191919"/>
                </a:solidFill>
                <a:latin typeface="Open Sauce Bold"/>
              </a:rPr>
              <a:t>Enhanced Traffic Sign Recognition System</a:t>
            </a:r>
          </a:p>
        </p:txBody>
      </p:sp>
      <p:sp>
        <p:nvSpPr>
          <p:cNvPr name="TextBox 13" id="13"/>
          <p:cNvSpPr txBox="true"/>
          <p:nvPr/>
        </p:nvSpPr>
        <p:spPr>
          <a:xfrm rot="0">
            <a:off x="13373011" y="8269827"/>
            <a:ext cx="251154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Group 7</a:t>
            </a:r>
          </a:p>
        </p:txBody>
      </p:sp>
      <p:sp>
        <p:nvSpPr>
          <p:cNvPr name="TextBox 14" id="14"/>
          <p:cNvSpPr txBox="true"/>
          <p:nvPr/>
        </p:nvSpPr>
        <p:spPr>
          <a:xfrm rot="0">
            <a:off x="13373011" y="9210675"/>
            <a:ext cx="4574381" cy="701674"/>
          </a:xfrm>
          <a:prstGeom prst="rect">
            <a:avLst/>
          </a:prstGeom>
        </p:spPr>
        <p:txBody>
          <a:bodyPr anchor="t" rtlCol="false" tIns="0" lIns="0" bIns="0" rIns="0">
            <a:spAutoFit/>
          </a:bodyPr>
          <a:lstStyle/>
          <a:p>
            <a:pPr algn="l">
              <a:lnSpc>
                <a:spcPts val="2800"/>
              </a:lnSpc>
            </a:pPr>
            <a:r>
              <a:rPr lang="en-US" sz="2000">
                <a:solidFill>
                  <a:srgbClr val="FFFFFF"/>
                </a:solidFill>
                <a:latin typeface="Canva Sans"/>
              </a:rPr>
              <a:t>Sunil Yanagandula(U82205360)</a:t>
            </a:r>
          </a:p>
          <a:p>
            <a:pPr algn="l">
              <a:lnSpc>
                <a:spcPts val="2800"/>
              </a:lnSpc>
            </a:pPr>
            <a:r>
              <a:rPr lang="en-US" sz="2000">
                <a:solidFill>
                  <a:srgbClr val="FFFFFF"/>
                </a:solidFill>
                <a:latin typeface="Canva Sans"/>
              </a:rPr>
              <a:t>Kumara Swamy Padigeri(U45008503)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Training Process</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921546" y="1425268"/>
            <a:ext cx="5334876" cy="3801721"/>
            <a:chOff x="0" y="0"/>
            <a:chExt cx="1234628" cy="879816"/>
          </a:xfrm>
        </p:grpSpPr>
        <p:sp>
          <p:nvSpPr>
            <p:cNvPr name="Freeform 14" id="14"/>
            <p:cNvSpPr/>
            <p:nvPr/>
          </p:nvSpPr>
          <p:spPr>
            <a:xfrm flipH="false" flipV="false" rot="0">
              <a:off x="0" y="0"/>
              <a:ext cx="1234628" cy="879816"/>
            </a:xfrm>
            <a:custGeom>
              <a:avLst/>
              <a:gdLst/>
              <a:ahLst/>
              <a:cxnLst/>
              <a:rect r="r" b="b" t="t" l="l"/>
              <a:pathLst>
                <a:path h="879816" w="1234628">
                  <a:moveTo>
                    <a:pt x="46438" y="0"/>
                  </a:moveTo>
                  <a:lnTo>
                    <a:pt x="1188190" y="0"/>
                  </a:lnTo>
                  <a:cubicBezTo>
                    <a:pt x="1213837" y="0"/>
                    <a:pt x="1234628" y="20791"/>
                    <a:pt x="1234628" y="46438"/>
                  </a:cubicBezTo>
                  <a:lnTo>
                    <a:pt x="1234628" y="833378"/>
                  </a:lnTo>
                  <a:cubicBezTo>
                    <a:pt x="1234628" y="859025"/>
                    <a:pt x="1213837" y="879816"/>
                    <a:pt x="1188190" y="879816"/>
                  </a:cubicBezTo>
                  <a:lnTo>
                    <a:pt x="46438" y="879816"/>
                  </a:lnTo>
                  <a:cubicBezTo>
                    <a:pt x="20791" y="879816"/>
                    <a:pt x="0" y="859025"/>
                    <a:pt x="0" y="833378"/>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234628" cy="917916"/>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584961" y="2179975"/>
            <a:ext cx="4183100" cy="2782388"/>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rPr>
              <a:t>Autoencoders can be especially useful in this application, as they can pick up accurate representations of traffic signs even in the face of changing lighting, occlusions, or weather, Through the process of autoencoder training, the model we expect that the model will be able to identify key characteristics that are less vulnerable to perturbations in the surrounding environment while reconstructing the sign images.</a:t>
            </a:r>
          </a:p>
        </p:txBody>
      </p:sp>
      <p:sp>
        <p:nvSpPr>
          <p:cNvPr name="TextBox 20" id="20"/>
          <p:cNvSpPr txBox="true"/>
          <p:nvPr/>
        </p:nvSpPr>
        <p:spPr>
          <a:xfrm rot="0">
            <a:off x="9667546" y="1715095"/>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Autoencoders</a:t>
            </a:r>
          </a:p>
        </p:txBody>
      </p:sp>
      <p:grpSp>
        <p:nvGrpSpPr>
          <p:cNvPr name="Group 21" id="21"/>
          <p:cNvGrpSpPr/>
          <p:nvPr/>
        </p:nvGrpSpPr>
        <p:grpSpPr>
          <a:xfrm rot="0">
            <a:off x="8307532" y="4374347"/>
            <a:ext cx="1228028" cy="1226514"/>
            <a:chOff x="0" y="0"/>
            <a:chExt cx="323431" cy="323032"/>
          </a:xfrm>
        </p:grpSpPr>
        <p:sp>
          <p:nvSpPr>
            <p:cNvPr name="Freeform 22" id="2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3" id="2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24" id="24"/>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25" id="25"/>
          <p:cNvGrpSpPr/>
          <p:nvPr/>
        </p:nvGrpSpPr>
        <p:grpSpPr>
          <a:xfrm rot="0">
            <a:off x="8921546" y="5943760"/>
            <a:ext cx="5334876" cy="3036701"/>
            <a:chOff x="0" y="0"/>
            <a:chExt cx="1234628" cy="702771"/>
          </a:xfrm>
        </p:grpSpPr>
        <p:sp>
          <p:nvSpPr>
            <p:cNvPr name="Freeform 26" id="26"/>
            <p:cNvSpPr/>
            <p:nvPr/>
          </p:nvSpPr>
          <p:spPr>
            <a:xfrm flipH="false" flipV="false" rot="0">
              <a:off x="0" y="0"/>
              <a:ext cx="1234628" cy="702771"/>
            </a:xfrm>
            <a:custGeom>
              <a:avLst/>
              <a:gdLst/>
              <a:ahLst/>
              <a:cxnLst/>
              <a:rect r="r" b="b" t="t" l="l"/>
              <a:pathLst>
                <a:path h="702771" w="1234628">
                  <a:moveTo>
                    <a:pt x="46438" y="0"/>
                  </a:moveTo>
                  <a:lnTo>
                    <a:pt x="1188190" y="0"/>
                  </a:lnTo>
                  <a:cubicBezTo>
                    <a:pt x="1213837" y="0"/>
                    <a:pt x="1234628" y="20791"/>
                    <a:pt x="1234628" y="46438"/>
                  </a:cubicBezTo>
                  <a:lnTo>
                    <a:pt x="1234628" y="656333"/>
                  </a:lnTo>
                  <a:cubicBezTo>
                    <a:pt x="1234628" y="681980"/>
                    <a:pt x="1213837" y="702771"/>
                    <a:pt x="1188190" y="702771"/>
                  </a:cubicBezTo>
                  <a:lnTo>
                    <a:pt x="46438" y="702771"/>
                  </a:lnTo>
                  <a:cubicBezTo>
                    <a:pt x="20791" y="702771"/>
                    <a:pt x="0" y="681980"/>
                    <a:pt x="0" y="656333"/>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7" id="27"/>
            <p:cNvSpPr txBox="true"/>
            <p:nvPr/>
          </p:nvSpPr>
          <p:spPr>
            <a:xfrm>
              <a:off x="0" y="-38100"/>
              <a:ext cx="1234628" cy="740871"/>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8" id="28"/>
          <p:cNvGrpSpPr/>
          <p:nvPr/>
        </p:nvGrpSpPr>
        <p:grpSpPr>
          <a:xfrm rot="0">
            <a:off x="8307532" y="7032444"/>
            <a:ext cx="1228028" cy="1226514"/>
            <a:chOff x="0" y="0"/>
            <a:chExt cx="323431" cy="323032"/>
          </a:xfrm>
        </p:grpSpPr>
        <p:sp>
          <p:nvSpPr>
            <p:cNvPr name="Freeform 29" id="2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0" id="3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1" id="31"/>
          <p:cNvSpPr txBox="true"/>
          <p:nvPr/>
        </p:nvSpPr>
        <p:spPr>
          <a:xfrm rot="0">
            <a:off x="9584961" y="7034267"/>
            <a:ext cx="4183100" cy="1768112"/>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rPr>
              <a:t>CNNs perform exceptionally well in image recognition tasks as they can extract spatial features from image input. In this project, the extracted features from the autoencoder will be classified into the appropriate traffic sign categories using a CNN. </a:t>
            </a:r>
          </a:p>
        </p:txBody>
      </p:sp>
      <p:sp>
        <p:nvSpPr>
          <p:cNvPr name="TextBox 32" id="32"/>
          <p:cNvSpPr txBox="true"/>
          <p:nvPr/>
        </p:nvSpPr>
        <p:spPr>
          <a:xfrm rot="0">
            <a:off x="9667546" y="6248737"/>
            <a:ext cx="4489204" cy="757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Convolutional Neural Networks</a:t>
            </a:r>
          </a:p>
        </p:txBody>
      </p:sp>
      <p:sp>
        <p:nvSpPr>
          <p:cNvPr name="Freeform 33" id="33"/>
          <p:cNvSpPr/>
          <p:nvPr/>
        </p:nvSpPr>
        <p:spPr>
          <a:xfrm flipH="false" flipV="false" rot="0">
            <a:off x="8571284" y="71891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4" id="34"/>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35" id="35"/>
          <p:cNvGrpSpPr/>
          <p:nvPr/>
        </p:nvGrpSpPr>
        <p:grpSpPr>
          <a:xfrm rot="0">
            <a:off x="4809335" y="8388753"/>
            <a:ext cx="1183417" cy="118341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6869278" y="298101"/>
            <a:ext cx="6478620" cy="9690797"/>
          </a:xfrm>
          <a:custGeom>
            <a:avLst/>
            <a:gdLst/>
            <a:ahLst/>
            <a:cxnLst/>
            <a:rect r="r" b="b" t="t" l="l"/>
            <a:pathLst>
              <a:path h="9690797" w="6478620">
                <a:moveTo>
                  <a:pt x="0" y="0"/>
                </a:moveTo>
                <a:lnTo>
                  <a:pt x="6478620" y="0"/>
                </a:lnTo>
                <a:lnTo>
                  <a:pt x="6478620" y="9690798"/>
                </a:lnTo>
                <a:lnTo>
                  <a:pt x="0" y="9690798"/>
                </a:lnTo>
                <a:lnTo>
                  <a:pt x="0" y="0"/>
                </a:lnTo>
                <a:close/>
              </a:path>
            </a:pathLst>
          </a:custGeom>
          <a:blipFill>
            <a:blip r:embed="rId2"/>
            <a:stretch>
              <a:fillRect l="0" t="0" r="0" b="-1994"/>
            </a:stretch>
          </a:blipFill>
        </p:spPr>
      </p:sp>
      <p:sp>
        <p:nvSpPr>
          <p:cNvPr name="TextBox 21" id="21"/>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7352898" y="2312660"/>
            <a:ext cx="8341968" cy="6667802"/>
          </a:xfrm>
          <a:custGeom>
            <a:avLst/>
            <a:gdLst/>
            <a:ahLst/>
            <a:cxnLst/>
            <a:rect r="r" b="b" t="t" l="l"/>
            <a:pathLst>
              <a:path h="6667802" w="8341968">
                <a:moveTo>
                  <a:pt x="0" y="0"/>
                </a:moveTo>
                <a:lnTo>
                  <a:pt x="8341968" y="0"/>
                </a:lnTo>
                <a:lnTo>
                  <a:pt x="8341968" y="6667801"/>
                </a:lnTo>
                <a:lnTo>
                  <a:pt x="0" y="6667801"/>
                </a:lnTo>
                <a:lnTo>
                  <a:pt x="0" y="0"/>
                </a:lnTo>
                <a:close/>
              </a:path>
            </a:pathLst>
          </a:custGeom>
          <a:blipFill>
            <a:blip r:embed="rId2"/>
            <a:stretch>
              <a:fillRect l="0" t="0" r="0" b="0"/>
            </a:stretch>
          </a:blipFill>
        </p:spPr>
      </p:sp>
      <p:sp>
        <p:nvSpPr>
          <p:cNvPr name="TextBox 21" id="21"/>
          <p:cNvSpPr txBox="true"/>
          <p:nvPr/>
        </p:nvSpPr>
        <p:spPr>
          <a:xfrm rot="0">
            <a:off x="1028700" y="949612"/>
            <a:ext cx="10495182" cy="1623887"/>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Autoencoder Training and Validation Loss Curve: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7352898" y="2312660"/>
            <a:ext cx="8341968" cy="6667802"/>
          </a:xfrm>
          <a:custGeom>
            <a:avLst/>
            <a:gdLst/>
            <a:ahLst/>
            <a:cxnLst/>
            <a:rect r="r" b="b" t="t" l="l"/>
            <a:pathLst>
              <a:path h="6667802" w="8341968">
                <a:moveTo>
                  <a:pt x="0" y="0"/>
                </a:moveTo>
                <a:lnTo>
                  <a:pt x="8341968" y="0"/>
                </a:lnTo>
                <a:lnTo>
                  <a:pt x="8341968" y="6667801"/>
                </a:lnTo>
                <a:lnTo>
                  <a:pt x="0" y="6667801"/>
                </a:lnTo>
                <a:lnTo>
                  <a:pt x="0" y="0"/>
                </a:lnTo>
                <a:close/>
              </a:path>
            </a:pathLst>
          </a:custGeom>
          <a:blipFill>
            <a:blip r:embed="rId2"/>
            <a:stretch>
              <a:fillRect l="0" t="0" r="0" b="0"/>
            </a:stretch>
          </a:blipFill>
        </p:spPr>
      </p:sp>
      <p:sp>
        <p:nvSpPr>
          <p:cNvPr name="Freeform 21" id="21"/>
          <p:cNvSpPr/>
          <p:nvPr/>
        </p:nvSpPr>
        <p:spPr>
          <a:xfrm flipH="false" flipV="false" rot="0">
            <a:off x="7408780" y="2353074"/>
            <a:ext cx="8230204" cy="6586972"/>
          </a:xfrm>
          <a:custGeom>
            <a:avLst/>
            <a:gdLst/>
            <a:ahLst/>
            <a:cxnLst/>
            <a:rect r="r" b="b" t="t" l="l"/>
            <a:pathLst>
              <a:path h="6586972" w="8230204">
                <a:moveTo>
                  <a:pt x="0" y="0"/>
                </a:moveTo>
                <a:lnTo>
                  <a:pt x="8230204" y="0"/>
                </a:lnTo>
                <a:lnTo>
                  <a:pt x="8230204" y="6586973"/>
                </a:lnTo>
                <a:lnTo>
                  <a:pt x="0" y="6586973"/>
                </a:lnTo>
                <a:lnTo>
                  <a:pt x="0" y="0"/>
                </a:lnTo>
                <a:close/>
              </a:path>
            </a:pathLst>
          </a:custGeom>
          <a:blipFill>
            <a:blip r:embed="rId3"/>
            <a:stretch>
              <a:fillRect l="0" t="0" r="0" b="0"/>
            </a:stretch>
          </a:blipFill>
        </p:spPr>
      </p:sp>
      <p:sp>
        <p:nvSpPr>
          <p:cNvPr name="TextBox 22" id="22"/>
          <p:cNvSpPr txBox="true"/>
          <p:nvPr/>
        </p:nvSpPr>
        <p:spPr>
          <a:xfrm rot="0">
            <a:off x="1028700" y="949612"/>
            <a:ext cx="10495182" cy="1623887"/>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CNN Training and Validation Loss Curve:</a:t>
            </a:r>
          </a:p>
        </p:txBody>
      </p:sp>
      <p:sp>
        <p:nvSpPr>
          <p:cNvPr name="TextBox 23" id="23"/>
          <p:cNvSpPr txBox="true"/>
          <p:nvPr/>
        </p:nvSpPr>
        <p:spPr>
          <a:xfrm rot="0">
            <a:off x="5401043" y="9182213"/>
            <a:ext cx="12820568" cy="1308099"/>
          </a:xfrm>
          <a:prstGeom prst="rect">
            <a:avLst/>
          </a:prstGeom>
        </p:spPr>
        <p:txBody>
          <a:bodyPr anchor="t" rtlCol="false" tIns="0" lIns="0" bIns="0" rIns="0">
            <a:spAutoFit/>
          </a:bodyPr>
          <a:lstStyle/>
          <a:p>
            <a:pPr algn="ctr">
              <a:lnSpc>
                <a:spcPts val="3500"/>
              </a:lnSpc>
            </a:pPr>
            <a:r>
              <a:rPr lang="en-US" sz="2500">
                <a:solidFill>
                  <a:srgbClr val="191919"/>
                </a:solidFill>
                <a:latin typeface="Canva Sans"/>
              </a:rPr>
              <a:t>The model's performance stabilized around epoch 20, as there is minimal improvement in both validation loss and validation accuracy beyond this point.</a:t>
            </a:r>
          </a:p>
          <a:p>
            <a:pPr algn="ctr">
              <a:lnSpc>
                <a:spcPts val="35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7221477" y="2235417"/>
            <a:ext cx="8030535" cy="6745044"/>
          </a:xfrm>
          <a:custGeom>
            <a:avLst/>
            <a:gdLst/>
            <a:ahLst/>
            <a:cxnLst/>
            <a:rect r="r" b="b" t="t" l="l"/>
            <a:pathLst>
              <a:path h="6745044" w="8030535">
                <a:moveTo>
                  <a:pt x="0" y="0"/>
                </a:moveTo>
                <a:lnTo>
                  <a:pt x="8030535" y="0"/>
                </a:lnTo>
                <a:lnTo>
                  <a:pt x="8030535" y="6745044"/>
                </a:lnTo>
                <a:lnTo>
                  <a:pt x="0" y="6745044"/>
                </a:lnTo>
                <a:lnTo>
                  <a:pt x="0" y="0"/>
                </a:lnTo>
                <a:close/>
              </a:path>
            </a:pathLst>
          </a:custGeom>
          <a:blipFill>
            <a:blip r:embed="rId2"/>
            <a:stretch>
              <a:fillRect l="0" t="0" r="0" b="0"/>
            </a:stretch>
          </a:blipFill>
        </p:spPr>
      </p:sp>
      <p:sp>
        <p:nvSpPr>
          <p:cNvPr name="TextBox 21" id="21"/>
          <p:cNvSpPr txBox="true"/>
          <p:nvPr/>
        </p:nvSpPr>
        <p:spPr>
          <a:xfrm rot="0">
            <a:off x="1028700" y="949612"/>
            <a:ext cx="10495182"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Confusion Matrix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2310625" y="3938684"/>
            <a:ext cx="13666750" cy="2409632"/>
          </a:xfrm>
          <a:custGeom>
            <a:avLst/>
            <a:gdLst/>
            <a:ahLst/>
            <a:cxnLst/>
            <a:rect r="r" b="b" t="t" l="l"/>
            <a:pathLst>
              <a:path h="2409632" w="13666750">
                <a:moveTo>
                  <a:pt x="0" y="0"/>
                </a:moveTo>
                <a:lnTo>
                  <a:pt x="13666750" y="0"/>
                </a:lnTo>
                <a:lnTo>
                  <a:pt x="13666750" y="2409632"/>
                </a:lnTo>
                <a:lnTo>
                  <a:pt x="0" y="2409632"/>
                </a:lnTo>
                <a:lnTo>
                  <a:pt x="0" y="0"/>
                </a:lnTo>
                <a:close/>
              </a:path>
            </a:pathLst>
          </a:custGeom>
          <a:blipFill>
            <a:blip r:embed="rId2"/>
            <a:stretch>
              <a:fillRect l="0" t="0" r="0" b="0"/>
            </a:stretch>
          </a:blipFill>
        </p:spPr>
      </p:sp>
      <p:sp>
        <p:nvSpPr>
          <p:cNvPr name="TextBox 21" id="21"/>
          <p:cNvSpPr txBox="true"/>
          <p:nvPr/>
        </p:nvSpPr>
        <p:spPr>
          <a:xfrm rot="0">
            <a:off x="1028700" y="949612"/>
            <a:ext cx="10495182"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Sample Prediction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8421726" y="2468311"/>
            <a:ext cx="6596203" cy="6477084"/>
          </a:xfrm>
          <a:custGeom>
            <a:avLst/>
            <a:gdLst/>
            <a:ahLst/>
            <a:cxnLst/>
            <a:rect r="r" b="b" t="t" l="l"/>
            <a:pathLst>
              <a:path h="6477084" w="6596203">
                <a:moveTo>
                  <a:pt x="0" y="0"/>
                </a:moveTo>
                <a:lnTo>
                  <a:pt x="6596203" y="0"/>
                </a:lnTo>
                <a:lnTo>
                  <a:pt x="6596203" y="6477084"/>
                </a:lnTo>
                <a:lnTo>
                  <a:pt x="0" y="6477084"/>
                </a:lnTo>
                <a:lnTo>
                  <a:pt x="0" y="0"/>
                </a:lnTo>
                <a:close/>
              </a:path>
            </a:pathLst>
          </a:custGeom>
          <a:blipFill>
            <a:blip r:embed="rId2"/>
            <a:stretch>
              <a:fillRect l="0" t="0" r="0" b="0"/>
            </a:stretch>
          </a:blipFill>
        </p:spPr>
      </p:sp>
      <p:sp>
        <p:nvSpPr>
          <p:cNvPr name="TextBox 21" id="21"/>
          <p:cNvSpPr txBox="true"/>
          <p:nvPr/>
        </p:nvSpPr>
        <p:spPr>
          <a:xfrm rot="0">
            <a:off x="1028700" y="949612"/>
            <a:ext cx="10495182"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Sample Prediction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7032444"/>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4809335" y="8388753"/>
            <a:ext cx="1183417" cy="11834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2632857" y="3513625"/>
            <a:ext cx="13022286" cy="3259751"/>
          </a:xfrm>
          <a:custGeom>
            <a:avLst/>
            <a:gdLst/>
            <a:ahLst/>
            <a:cxnLst/>
            <a:rect r="r" b="b" t="t" l="l"/>
            <a:pathLst>
              <a:path h="3259751" w="13022286">
                <a:moveTo>
                  <a:pt x="0" y="0"/>
                </a:moveTo>
                <a:lnTo>
                  <a:pt x="13022286" y="0"/>
                </a:lnTo>
                <a:lnTo>
                  <a:pt x="13022286" y="3259750"/>
                </a:lnTo>
                <a:lnTo>
                  <a:pt x="0" y="3259750"/>
                </a:lnTo>
                <a:lnTo>
                  <a:pt x="0" y="0"/>
                </a:lnTo>
                <a:close/>
              </a:path>
            </a:pathLst>
          </a:custGeom>
          <a:blipFill>
            <a:blip r:embed="rId2"/>
            <a:stretch>
              <a:fillRect l="0" t="0" r="0" b="0"/>
            </a:stretch>
          </a:blipFill>
        </p:spPr>
      </p:sp>
      <p:sp>
        <p:nvSpPr>
          <p:cNvPr name="TextBox 21" id="21"/>
          <p:cNvSpPr txBox="true"/>
          <p:nvPr/>
        </p:nvSpPr>
        <p:spPr>
          <a:xfrm rot="0">
            <a:off x="1028700" y="949612"/>
            <a:ext cx="10495182"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Sample Prediction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5561122" y="4347082"/>
            <a:ext cx="3128394" cy="3751948"/>
            <a:chOff x="0" y="0"/>
            <a:chExt cx="2041606" cy="2448541"/>
          </a:xfrm>
        </p:grpSpPr>
        <p:sp>
          <p:nvSpPr>
            <p:cNvPr name="Freeform 7" id="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0" id="10"/>
          <p:cNvGrpSpPr/>
          <p:nvPr/>
        </p:nvGrpSpPr>
        <p:grpSpPr>
          <a:xfrm rot="-10800000">
            <a:off x="9070516" y="4347082"/>
            <a:ext cx="3128394" cy="3751948"/>
            <a:chOff x="0" y="0"/>
            <a:chExt cx="2041606" cy="2448541"/>
          </a:xfrm>
        </p:grpSpPr>
        <p:sp>
          <p:nvSpPr>
            <p:cNvPr name="Freeform 11" id="11"/>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2" id="12"/>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4" id="14"/>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5" id="15"/>
          <p:cNvSpPr txBox="true"/>
          <p:nvPr/>
        </p:nvSpPr>
        <p:spPr>
          <a:xfrm rot="0">
            <a:off x="2095642" y="2054763"/>
            <a:ext cx="7362789" cy="866067"/>
          </a:xfrm>
          <a:prstGeom prst="rect">
            <a:avLst/>
          </a:prstGeom>
        </p:spPr>
        <p:txBody>
          <a:bodyPr anchor="t" rtlCol="false" tIns="0" lIns="0" bIns="0" rIns="0">
            <a:spAutoFit/>
          </a:bodyPr>
          <a:lstStyle/>
          <a:p>
            <a:pPr algn="l">
              <a:lnSpc>
                <a:spcPts val="7178"/>
              </a:lnSpc>
            </a:pPr>
            <a:r>
              <a:rPr lang="en-US" sz="5127" spc="-102">
                <a:solidFill>
                  <a:srgbClr val="191919"/>
                </a:solidFill>
                <a:latin typeface="Open Sauce Bold"/>
              </a:rPr>
              <a:t>Conclusion</a:t>
            </a:r>
          </a:p>
        </p:txBody>
      </p:sp>
      <p:sp>
        <p:nvSpPr>
          <p:cNvPr name="TextBox 16" id="16"/>
          <p:cNvSpPr txBox="true"/>
          <p:nvPr/>
        </p:nvSpPr>
        <p:spPr>
          <a:xfrm rot="0">
            <a:off x="2564261" y="5470704"/>
            <a:ext cx="2099327" cy="277967"/>
          </a:xfrm>
          <a:prstGeom prst="rect">
            <a:avLst/>
          </a:prstGeom>
        </p:spPr>
        <p:txBody>
          <a:bodyPr anchor="t" rtlCol="false" tIns="0" lIns="0" bIns="0" rIns="0">
            <a:spAutoFit/>
          </a:bodyPr>
          <a:lstStyle/>
          <a:p>
            <a:pPr algn="ctr" marL="0" indent="0" lvl="0">
              <a:lnSpc>
                <a:spcPts val="2278"/>
              </a:lnSpc>
              <a:spcBef>
                <a:spcPct val="0"/>
              </a:spcBef>
            </a:pPr>
            <a:r>
              <a:rPr lang="en-US" sz="1779">
                <a:solidFill>
                  <a:srgbClr val="343432"/>
                </a:solidFill>
                <a:latin typeface="Open Sauce Bold"/>
              </a:rPr>
              <a:t>Acheivements</a:t>
            </a:r>
          </a:p>
        </p:txBody>
      </p:sp>
      <p:sp>
        <p:nvSpPr>
          <p:cNvPr name="TextBox 17" id="17"/>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01</a:t>
            </a:r>
          </a:p>
        </p:txBody>
      </p:sp>
      <p:sp>
        <p:nvSpPr>
          <p:cNvPr name="TextBox 18" id="18"/>
          <p:cNvSpPr txBox="true"/>
          <p:nvPr/>
        </p:nvSpPr>
        <p:spPr>
          <a:xfrm rot="0">
            <a:off x="6075655" y="5470704"/>
            <a:ext cx="2099327" cy="277967"/>
          </a:xfrm>
          <a:prstGeom prst="rect">
            <a:avLst/>
          </a:prstGeom>
        </p:spPr>
        <p:txBody>
          <a:bodyPr anchor="t" rtlCol="false" tIns="0" lIns="0" bIns="0" rIns="0">
            <a:spAutoFit/>
          </a:bodyPr>
          <a:lstStyle/>
          <a:p>
            <a:pPr algn="ctr" marL="0" indent="0" lvl="0">
              <a:lnSpc>
                <a:spcPts val="2278"/>
              </a:lnSpc>
              <a:spcBef>
                <a:spcPct val="0"/>
              </a:spcBef>
            </a:pPr>
            <a:r>
              <a:rPr lang="en-US" sz="1779">
                <a:solidFill>
                  <a:srgbClr val="343432"/>
                </a:solidFill>
                <a:latin typeface="Open Sauce Bold"/>
              </a:rPr>
              <a:t>Implications</a:t>
            </a:r>
          </a:p>
        </p:txBody>
      </p:sp>
      <p:sp>
        <p:nvSpPr>
          <p:cNvPr name="TextBox 19" id="19"/>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02</a:t>
            </a:r>
          </a:p>
        </p:txBody>
      </p:sp>
      <p:sp>
        <p:nvSpPr>
          <p:cNvPr name="TextBox 20" id="20"/>
          <p:cNvSpPr txBox="true"/>
          <p:nvPr/>
        </p:nvSpPr>
        <p:spPr>
          <a:xfrm rot="0">
            <a:off x="9562661" y="5470704"/>
            <a:ext cx="2099327" cy="277967"/>
          </a:xfrm>
          <a:prstGeom prst="rect">
            <a:avLst/>
          </a:prstGeom>
        </p:spPr>
        <p:txBody>
          <a:bodyPr anchor="t" rtlCol="false" tIns="0" lIns="0" bIns="0" rIns="0">
            <a:spAutoFit/>
          </a:bodyPr>
          <a:lstStyle/>
          <a:p>
            <a:pPr algn="ctr" marL="0" indent="0" lvl="0">
              <a:lnSpc>
                <a:spcPts val="2278"/>
              </a:lnSpc>
              <a:spcBef>
                <a:spcPct val="0"/>
              </a:spcBef>
            </a:pPr>
            <a:r>
              <a:rPr lang="en-US" sz="1779">
                <a:solidFill>
                  <a:srgbClr val="343432"/>
                </a:solidFill>
                <a:latin typeface="Open Sauce Bold"/>
              </a:rPr>
              <a:t>Future Work</a:t>
            </a:r>
          </a:p>
        </p:txBody>
      </p:sp>
      <p:sp>
        <p:nvSpPr>
          <p:cNvPr name="TextBox 21" id="21"/>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03</a:t>
            </a:r>
          </a:p>
        </p:txBody>
      </p:sp>
      <p:sp>
        <p:nvSpPr>
          <p:cNvPr name="Freeform 22" id="22"/>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23" id="23"/>
          <p:cNvSpPr txBox="true"/>
          <p:nvPr/>
        </p:nvSpPr>
        <p:spPr>
          <a:xfrm rot="0">
            <a:off x="2222390" y="5987344"/>
            <a:ext cx="2738293" cy="1648408"/>
          </a:xfrm>
          <a:prstGeom prst="rect">
            <a:avLst/>
          </a:prstGeom>
        </p:spPr>
        <p:txBody>
          <a:bodyPr anchor="t" rtlCol="false" tIns="0" lIns="0" bIns="0" rIns="0">
            <a:spAutoFit/>
          </a:bodyPr>
          <a:lstStyle/>
          <a:p>
            <a:pPr algn="ctr">
              <a:lnSpc>
                <a:spcPts val="2227"/>
              </a:lnSpc>
            </a:pPr>
            <a:r>
              <a:rPr lang="en-US" sz="1484">
                <a:solidFill>
                  <a:srgbClr val="343432"/>
                </a:solidFill>
                <a:latin typeface="Open Sauce"/>
              </a:rPr>
              <a:t>Accuracy: 88.00%</a:t>
            </a:r>
          </a:p>
          <a:p>
            <a:pPr algn="ctr">
              <a:lnSpc>
                <a:spcPts val="2227"/>
              </a:lnSpc>
            </a:pPr>
          </a:p>
          <a:p>
            <a:pPr algn="ctr">
              <a:lnSpc>
                <a:spcPts val="2227"/>
              </a:lnSpc>
            </a:pPr>
            <a:r>
              <a:rPr lang="en-US" sz="1484">
                <a:solidFill>
                  <a:srgbClr val="343432"/>
                </a:solidFill>
                <a:latin typeface="Open Sauce"/>
              </a:rPr>
              <a:t>Effective Feature Extraction</a:t>
            </a:r>
          </a:p>
          <a:p>
            <a:pPr algn="ctr">
              <a:lnSpc>
                <a:spcPts val="2227"/>
              </a:lnSpc>
            </a:pPr>
          </a:p>
          <a:p>
            <a:pPr algn="ctr" marL="0" indent="0" lvl="0">
              <a:lnSpc>
                <a:spcPts val="2227"/>
              </a:lnSpc>
            </a:pPr>
            <a:r>
              <a:rPr lang="en-US" sz="1484">
                <a:solidFill>
                  <a:srgbClr val="343432"/>
                </a:solidFill>
                <a:latin typeface="Open Sauce"/>
              </a:rPr>
              <a:t>Advanced Classifications with CNN</a:t>
            </a:r>
          </a:p>
        </p:txBody>
      </p:sp>
      <p:sp>
        <p:nvSpPr>
          <p:cNvPr name="TextBox 24" id="24"/>
          <p:cNvSpPr txBox="true"/>
          <p:nvPr/>
        </p:nvSpPr>
        <p:spPr>
          <a:xfrm rot="0">
            <a:off x="5733784" y="5987344"/>
            <a:ext cx="2738293" cy="1648408"/>
          </a:xfrm>
          <a:prstGeom prst="rect">
            <a:avLst/>
          </a:prstGeom>
        </p:spPr>
        <p:txBody>
          <a:bodyPr anchor="t" rtlCol="false" tIns="0" lIns="0" bIns="0" rIns="0">
            <a:spAutoFit/>
          </a:bodyPr>
          <a:lstStyle/>
          <a:p>
            <a:pPr algn="ctr">
              <a:lnSpc>
                <a:spcPts val="2227"/>
              </a:lnSpc>
            </a:pPr>
            <a:r>
              <a:rPr lang="en-US" sz="1484">
                <a:solidFill>
                  <a:srgbClr val="343432"/>
                </a:solidFill>
                <a:latin typeface="Open Sauce"/>
              </a:rPr>
              <a:t>Enhanced Road Safety</a:t>
            </a:r>
          </a:p>
          <a:p>
            <a:pPr algn="ctr">
              <a:lnSpc>
                <a:spcPts val="2227"/>
              </a:lnSpc>
            </a:pPr>
          </a:p>
          <a:p>
            <a:pPr algn="ctr">
              <a:lnSpc>
                <a:spcPts val="2227"/>
              </a:lnSpc>
            </a:pPr>
            <a:r>
              <a:rPr lang="en-US" sz="1484">
                <a:solidFill>
                  <a:srgbClr val="343432"/>
                </a:solidFill>
                <a:latin typeface="Open Sauce"/>
              </a:rPr>
              <a:t>Scalability and Adaptability</a:t>
            </a:r>
          </a:p>
          <a:p>
            <a:pPr algn="ctr">
              <a:lnSpc>
                <a:spcPts val="2227"/>
              </a:lnSpc>
            </a:pPr>
          </a:p>
          <a:p>
            <a:pPr algn="ctr" marL="0" indent="0" lvl="0">
              <a:lnSpc>
                <a:spcPts val="2227"/>
              </a:lnSpc>
            </a:pPr>
            <a:r>
              <a:rPr lang="en-US" sz="1484">
                <a:solidFill>
                  <a:srgbClr val="343432"/>
                </a:solidFill>
                <a:latin typeface="Open Sauce"/>
              </a:rPr>
              <a:t>Potential for Real-World Application</a:t>
            </a:r>
          </a:p>
        </p:txBody>
      </p:sp>
      <p:sp>
        <p:nvSpPr>
          <p:cNvPr name="TextBox 25" id="25"/>
          <p:cNvSpPr txBox="true"/>
          <p:nvPr/>
        </p:nvSpPr>
        <p:spPr>
          <a:xfrm rot="0">
            <a:off x="9265566" y="5987344"/>
            <a:ext cx="2738293" cy="1924633"/>
          </a:xfrm>
          <a:prstGeom prst="rect">
            <a:avLst/>
          </a:prstGeom>
        </p:spPr>
        <p:txBody>
          <a:bodyPr anchor="t" rtlCol="false" tIns="0" lIns="0" bIns="0" rIns="0">
            <a:spAutoFit/>
          </a:bodyPr>
          <a:lstStyle/>
          <a:p>
            <a:pPr algn="ctr">
              <a:lnSpc>
                <a:spcPts val="2227"/>
              </a:lnSpc>
            </a:pPr>
            <a:r>
              <a:rPr lang="en-US" sz="1484">
                <a:solidFill>
                  <a:srgbClr val="343432"/>
                </a:solidFill>
                <a:latin typeface="Open Sauce"/>
              </a:rPr>
              <a:t>Dataset Expansion</a:t>
            </a:r>
          </a:p>
          <a:p>
            <a:pPr algn="ctr">
              <a:lnSpc>
                <a:spcPts val="2227"/>
              </a:lnSpc>
            </a:pPr>
          </a:p>
          <a:p>
            <a:pPr algn="ctr">
              <a:lnSpc>
                <a:spcPts val="2227"/>
              </a:lnSpc>
            </a:pPr>
            <a:r>
              <a:rPr lang="en-US" sz="1484">
                <a:solidFill>
                  <a:srgbClr val="343432"/>
                </a:solidFill>
                <a:latin typeface="Open Sauce"/>
              </a:rPr>
              <a:t>Exploration of New Architectures</a:t>
            </a:r>
          </a:p>
          <a:p>
            <a:pPr algn="ctr">
              <a:lnSpc>
                <a:spcPts val="2227"/>
              </a:lnSpc>
            </a:pPr>
          </a:p>
          <a:p>
            <a:pPr algn="ctr" marL="0" indent="0" lvl="0">
              <a:lnSpc>
                <a:spcPts val="2227"/>
              </a:lnSpc>
            </a:pPr>
            <a:r>
              <a:rPr lang="en-US" sz="1484">
                <a:solidFill>
                  <a:srgbClr val="343432"/>
                </a:solidFill>
                <a:latin typeface="Open Sauce"/>
              </a:rPr>
              <a:t>Integration with Other Systems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1434840" y="2667169"/>
            <a:ext cx="4950194" cy="495017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888" t="0" r="-38888" b="0"/>
              </a:stretch>
            </a:blipFill>
          </p:spPr>
        </p:sp>
      </p:grpSp>
      <p:grpSp>
        <p:nvGrpSpPr>
          <p:cNvPr name="Group 8" id="8"/>
          <p:cNvGrpSpPr/>
          <p:nvPr/>
        </p:nvGrpSpPr>
        <p:grpSpPr>
          <a:xfrm rot="0">
            <a:off x="7192808" y="4532216"/>
            <a:ext cx="47625" cy="1031388"/>
            <a:chOff x="0" y="0"/>
            <a:chExt cx="14918" cy="323080"/>
          </a:xfrm>
        </p:grpSpPr>
        <p:sp>
          <p:nvSpPr>
            <p:cNvPr name="Freeform 9" id="9"/>
            <p:cNvSpPr/>
            <p:nvPr/>
          </p:nvSpPr>
          <p:spPr>
            <a:xfrm flipH="false" flipV="false" rot="0">
              <a:off x="0" y="0"/>
              <a:ext cx="14918" cy="323080"/>
            </a:xfrm>
            <a:custGeom>
              <a:avLst/>
              <a:gdLst/>
              <a:ahLst/>
              <a:cxnLst/>
              <a:rect r="r" b="b" t="t" l="l"/>
              <a:pathLst>
                <a:path h="323080" w="14918">
                  <a:moveTo>
                    <a:pt x="0" y="0"/>
                  </a:moveTo>
                  <a:lnTo>
                    <a:pt x="14918" y="0"/>
                  </a:lnTo>
                  <a:lnTo>
                    <a:pt x="14918" y="323080"/>
                  </a:lnTo>
                  <a:lnTo>
                    <a:pt x="0" y="323080"/>
                  </a:lnTo>
                  <a:close/>
                </a:path>
              </a:pathLst>
            </a:custGeom>
            <a:solidFill>
              <a:srgbClr val="FFFFFF"/>
            </a:solidFill>
          </p:spPr>
        </p:sp>
        <p:sp>
          <p:nvSpPr>
            <p:cNvPr name="TextBox 10" id="10"/>
            <p:cNvSpPr txBox="true"/>
            <p:nvPr/>
          </p:nvSpPr>
          <p:spPr>
            <a:xfrm>
              <a:off x="0" y="-38100"/>
              <a:ext cx="14918" cy="361180"/>
            </a:xfrm>
            <a:prstGeom prst="rect">
              <a:avLst/>
            </a:prstGeom>
          </p:spPr>
          <p:txBody>
            <a:bodyPr anchor="ctr" rtlCol="false" tIns="50800" lIns="50800" bIns="50800" rIns="50800"/>
            <a:lstStyle/>
            <a:p>
              <a:pPr algn="ctr">
                <a:lnSpc>
                  <a:spcPts val="3035"/>
                </a:lnSpc>
              </a:pPr>
            </a:p>
          </p:txBody>
        </p:sp>
      </p:grpSp>
      <p:grpSp>
        <p:nvGrpSpPr>
          <p:cNvPr name="Group 11" id="11"/>
          <p:cNvGrpSpPr/>
          <p:nvPr/>
        </p:nvGrpSpPr>
        <p:grpSpPr>
          <a:xfrm rot="0">
            <a:off x="15811589" y="8007246"/>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1868494" y="-2100713"/>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6067950" y="6633635"/>
            <a:ext cx="762083" cy="7620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75233" y="9258300"/>
            <a:ext cx="1614906" cy="16149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3" id="23"/>
          <p:cNvSpPr txBox="true"/>
          <p:nvPr/>
        </p:nvSpPr>
        <p:spPr>
          <a:xfrm rot="0">
            <a:off x="7478558" y="4811726"/>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rPr>
              <a:t>For watching this 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Bold"/>
              </a:rPr>
              <a:t>Overview</a:t>
            </a:r>
          </a:p>
        </p:txBody>
      </p:sp>
      <p:sp>
        <p:nvSpPr>
          <p:cNvPr name="TextBox 9" id="9"/>
          <p:cNvSpPr txBox="true"/>
          <p:nvPr/>
        </p:nvSpPr>
        <p:spPr>
          <a:xfrm rot="0">
            <a:off x="1695141" y="3096108"/>
            <a:ext cx="5224262" cy="3752303"/>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rPr>
              <a:t>Problem statement</a:t>
            </a:r>
          </a:p>
          <a:p>
            <a:pPr algn="l" marL="565238" indent="-282619" lvl="1">
              <a:lnSpc>
                <a:spcPts val="4345"/>
              </a:lnSpc>
              <a:buFont typeface="Arial"/>
              <a:buChar char="•"/>
            </a:pPr>
            <a:r>
              <a:rPr lang="en-US" sz="2618">
                <a:solidFill>
                  <a:srgbClr val="191919"/>
                </a:solidFill>
                <a:latin typeface="Open Sauce"/>
              </a:rPr>
              <a:t>Data Preparation</a:t>
            </a:r>
          </a:p>
          <a:p>
            <a:pPr algn="l" marL="565238" indent="-282619" lvl="1">
              <a:lnSpc>
                <a:spcPts val="4345"/>
              </a:lnSpc>
              <a:buFont typeface="Arial"/>
              <a:buChar char="•"/>
            </a:pPr>
            <a:r>
              <a:rPr lang="en-US" sz="2618">
                <a:solidFill>
                  <a:srgbClr val="191919"/>
                </a:solidFill>
                <a:latin typeface="Open Sauce"/>
              </a:rPr>
              <a:t>Model Architecture </a:t>
            </a:r>
          </a:p>
          <a:p>
            <a:pPr algn="l" marL="565238" indent="-282619" lvl="1">
              <a:lnSpc>
                <a:spcPts val="4345"/>
              </a:lnSpc>
              <a:buFont typeface="Arial"/>
              <a:buChar char="•"/>
            </a:pPr>
            <a:r>
              <a:rPr lang="en-US" sz="2618">
                <a:solidFill>
                  <a:srgbClr val="191919"/>
                </a:solidFill>
                <a:latin typeface="Open Sauce"/>
              </a:rPr>
              <a:t>Training Process</a:t>
            </a:r>
          </a:p>
          <a:p>
            <a:pPr algn="l" marL="565238" indent="-282619" lvl="1">
              <a:lnSpc>
                <a:spcPts val="4345"/>
              </a:lnSpc>
              <a:buFont typeface="Arial"/>
              <a:buChar char="•"/>
            </a:pPr>
            <a:r>
              <a:rPr lang="en-US" sz="2618">
                <a:solidFill>
                  <a:srgbClr val="191919"/>
                </a:solidFill>
                <a:latin typeface="Open Sauce"/>
              </a:rPr>
              <a:t>Results</a:t>
            </a:r>
          </a:p>
          <a:p>
            <a:pPr algn="l" marL="565238" indent="-282619" lvl="1">
              <a:lnSpc>
                <a:spcPts val="4345"/>
              </a:lnSpc>
              <a:buFont typeface="Arial"/>
              <a:buChar char="•"/>
            </a:pPr>
            <a:r>
              <a:rPr lang="en-US" sz="2618">
                <a:solidFill>
                  <a:srgbClr val="191919"/>
                </a:solidFill>
                <a:latin typeface="Open Sauce"/>
              </a:rPr>
              <a:t>Conclusion</a:t>
            </a:r>
          </a:p>
          <a:p>
            <a:pPr algn="l">
              <a:lnSpc>
                <a:spcPts val="4345"/>
              </a:lnSpc>
            </a:pPr>
          </a:p>
        </p:txBody>
      </p:sp>
      <p:sp>
        <p:nvSpPr>
          <p:cNvPr name="Freeform 10" id="10"/>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1" id="11"/>
          <p:cNvGrpSpPr/>
          <p:nvPr/>
        </p:nvGrpSpPr>
        <p:grpSpPr>
          <a:xfrm rot="0">
            <a:off x="-1390959" y="856782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206536" y="3314080"/>
            <a:ext cx="654889" cy="654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97377" y="2245814"/>
            <a:ext cx="12731346" cy="7012486"/>
            <a:chOff x="0" y="0"/>
            <a:chExt cx="3353112" cy="1846910"/>
          </a:xfrm>
        </p:grpSpPr>
        <p:sp>
          <p:nvSpPr>
            <p:cNvPr name="Freeform 8" id="8"/>
            <p:cNvSpPr/>
            <p:nvPr/>
          </p:nvSpPr>
          <p:spPr>
            <a:xfrm flipH="false" flipV="false" rot="0">
              <a:off x="0" y="0"/>
              <a:ext cx="3353112" cy="1846910"/>
            </a:xfrm>
            <a:custGeom>
              <a:avLst/>
              <a:gdLst/>
              <a:ahLst/>
              <a:cxnLst/>
              <a:rect r="r" b="b" t="t" l="l"/>
              <a:pathLst>
                <a:path h="1846910" w="3353112">
                  <a:moveTo>
                    <a:pt x="15202" y="0"/>
                  </a:moveTo>
                  <a:lnTo>
                    <a:pt x="3337909" y="0"/>
                  </a:lnTo>
                  <a:cubicBezTo>
                    <a:pt x="3341941" y="0"/>
                    <a:pt x="3345808" y="1602"/>
                    <a:pt x="3348659" y="4453"/>
                  </a:cubicBezTo>
                  <a:cubicBezTo>
                    <a:pt x="3351510" y="7304"/>
                    <a:pt x="3353112" y="11171"/>
                    <a:pt x="3353112" y="15202"/>
                  </a:cubicBezTo>
                  <a:lnTo>
                    <a:pt x="3353112" y="1831707"/>
                  </a:lnTo>
                  <a:cubicBezTo>
                    <a:pt x="3353112" y="1835739"/>
                    <a:pt x="3351510" y="1839606"/>
                    <a:pt x="3348659" y="1842457"/>
                  </a:cubicBezTo>
                  <a:cubicBezTo>
                    <a:pt x="3345808" y="1845308"/>
                    <a:pt x="3341941" y="1846910"/>
                    <a:pt x="3337909" y="1846910"/>
                  </a:cubicBezTo>
                  <a:lnTo>
                    <a:pt x="15202" y="1846910"/>
                  </a:lnTo>
                  <a:cubicBezTo>
                    <a:pt x="11171" y="1846910"/>
                    <a:pt x="7304" y="1845308"/>
                    <a:pt x="4453" y="1842457"/>
                  </a:cubicBezTo>
                  <a:cubicBezTo>
                    <a:pt x="1602" y="1839606"/>
                    <a:pt x="0" y="1835739"/>
                    <a:pt x="0" y="1831707"/>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86596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2978123" y="3980200"/>
            <a:ext cx="12311247" cy="3436924"/>
          </a:xfrm>
          <a:prstGeom prst="rect">
            <a:avLst/>
          </a:prstGeom>
        </p:spPr>
        <p:txBody>
          <a:bodyPr anchor="t" rtlCol="false" tIns="0" lIns="0" bIns="0" rIns="0">
            <a:spAutoFit/>
          </a:bodyPr>
          <a:lstStyle/>
          <a:p>
            <a:pPr algn="just">
              <a:lnSpc>
                <a:spcPts val="3950"/>
              </a:lnSpc>
            </a:pPr>
            <a:r>
              <a:rPr lang="en-US" sz="2469">
                <a:solidFill>
                  <a:srgbClr val="FFFFFF"/>
                </a:solidFill>
                <a:latin typeface="Open Sauce"/>
              </a:rPr>
              <a:t>Enhancing the safety aspects of driverless vehicles and advanced driver assistance systems requires accurate traffic sign recognition. Accurate sign detection in changeable settings, like poor light and impediments, is a challenge for current technology. The goal of this project is to provide safer and more dependable navigation in a variety of driving scenarios by proposing a method to greatly increase the accuracy and resilience of traffic sign recognition utilizing autoencoders and convolutional neural networks (CNNs).</a:t>
            </a:r>
          </a:p>
        </p:txBody>
      </p:sp>
      <p:sp>
        <p:nvSpPr>
          <p:cNvPr name="TextBox 11" id="11"/>
          <p:cNvSpPr txBox="true"/>
          <p:nvPr/>
        </p:nvSpPr>
        <p:spPr>
          <a:xfrm rot="0">
            <a:off x="4863503" y="2435399"/>
            <a:ext cx="8560994" cy="1027566"/>
          </a:xfrm>
          <a:prstGeom prst="rect">
            <a:avLst/>
          </a:prstGeom>
        </p:spPr>
        <p:txBody>
          <a:bodyPr anchor="t" rtlCol="false" tIns="0" lIns="0" bIns="0" rIns="0">
            <a:spAutoFit/>
          </a:bodyPr>
          <a:lstStyle/>
          <a:p>
            <a:pPr algn="ctr" marL="0" indent="0" lvl="0">
              <a:lnSpc>
                <a:spcPts val="8462"/>
              </a:lnSpc>
              <a:spcBef>
                <a:spcPct val="0"/>
              </a:spcBef>
            </a:pPr>
            <a:r>
              <a:rPr lang="en-US" sz="6044" spc="-120">
                <a:solidFill>
                  <a:srgbClr val="FDFBFB"/>
                </a:solidFill>
                <a:latin typeface="Open Sauce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Data Preparation</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921546" y="1425268"/>
            <a:ext cx="5334876" cy="2086085"/>
            <a:chOff x="0" y="0"/>
            <a:chExt cx="1234628" cy="482774"/>
          </a:xfrm>
        </p:grpSpPr>
        <p:sp>
          <p:nvSpPr>
            <p:cNvPr name="Freeform 14" id="1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667546" y="2293858"/>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Description of Dataset</a:t>
            </a:r>
          </a:p>
        </p:txBody>
      </p:sp>
      <p:sp>
        <p:nvSpPr>
          <p:cNvPr name="Freeform 20" id="20"/>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1" id="21"/>
          <p:cNvGrpSpPr/>
          <p:nvPr/>
        </p:nvGrpSpPr>
        <p:grpSpPr>
          <a:xfrm rot="0">
            <a:off x="8921546" y="3921441"/>
            <a:ext cx="5334876" cy="2086085"/>
            <a:chOff x="0" y="0"/>
            <a:chExt cx="1234628" cy="482774"/>
          </a:xfrm>
        </p:grpSpPr>
        <p:sp>
          <p:nvSpPr>
            <p:cNvPr name="Freeform 22" id="2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3" id="23"/>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8307532" y="4374347"/>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7" id="27"/>
          <p:cNvSpPr txBox="true"/>
          <p:nvPr/>
        </p:nvSpPr>
        <p:spPr>
          <a:xfrm rot="0">
            <a:off x="9667546" y="4766910"/>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Data Preprocessing</a:t>
            </a:r>
          </a:p>
        </p:txBody>
      </p:sp>
      <p:sp>
        <p:nvSpPr>
          <p:cNvPr name="Freeform 28" id="28"/>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9" id="29"/>
          <p:cNvGrpSpPr/>
          <p:nvPr/>
        </p:nvGrpSpPr>
        <p:grpSpPr>
          <a:xfrm rot="0">
            <a:off x="8307532" y="7032444"/>
            <a:ext cx="1228028" cy="1226514"/>
            <a:chOff x="0" y="0"/>
            <a:chExt cx="323431" cy="323032"/>
          </a:xfrm>
        </p:grpSpPr>
        <p:sp>
          <p:nvSpPr>
            <p:cNvPr name="Freeform 30" id="3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1" id="3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32" id="3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33" id="33"/>
          <p:cNvGrpSpPr/>
          <p:nvPr/>
        </p:nvGrpSpPr>
        <p:grpSpPr>
          <a:xfrm rot="0">
            <a:off x="4809335" y="8388753"/>
            <a:ext cx="1183417" cy="118341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4374347"/>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8307532" y="703244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20" id="20"/>
          <p:cNvGrpSpPr/>
          <p:nvPr/>
        </p:nvGrpSpPr>
        <p:grpSpPr>
          <a:xfrm rot="0">
            <a:off x="4809335" y="8388753"/>
            <a:ext cx="1183417" cy="1183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3" id="23"/>
          <p:cNvSpPr/>
          <p:nvPr/>
        </p:nvSpPr>
        <p:spPr>
          <a:xfrm flipH="false" flipV="false" rot="0">
            <a:off x="3524374" y="1028700"/>
            <a:ext cx="12022372" cy="8229600"/>
          </a:xfrm>
          <a:custGeom>
            <a:avLst/>
            <a:gdLst/>
            <a:ahLst/>
            <a:cxnLst/>
            <a:rect r="r" b="b" t="t" l="l"/>
            <a:pathLst>
              <a:path h="8229600" w="12022372">
                <a:moveTo>
                  <a:pt x="0" y="0"/>
                </a:moveTo>
                <a:lnTo>
                  <a:pt x="12022373" y="0"/>
                </a:lnTo>
                <a:lnTo>
                  <a:pt x="12022373" y="8229600"/>
                </a:lnTo>
                <a:lnTo>
                  <a:pt x="0" y="82296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4374347"/>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8307532" y="703244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20" id="20"/>
          <p:cNvGrpSpPr/>
          <p:nvPr/>
        </p:nvGrpSpPr>
        <p:grpSpPr>
          <a:xfrm rot="0">
            <a:off x="4809335" y="8388753"/>
            <a:ext cx="1183417" cy="1183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3" id="23"/>
          <p:cNvSpPr/>
          <p:nvPr/>
        </p:nvSpPr>
        <p:spPr>
          <a:xfrm flipH="false" flipV="false" rot="0">
            <a:off x="4021851" y="1028700"/>
            <a:ext cx="11027419" cy="8149952"/>
          </a:xfrm>
          <a:custGeom>
            <a:avLst/>
            <a:gdLst/>
            <a:ahLst/>
            <a:cxnLst/>
            <a:rect r="r" b="b" t="t" l="l"/>
            <a:pathLst>
              <a:path h="8149952" w="11027419">
                <a:moveTo>
                  <a:pt x="0" y="0"/>
                </a:moveTo>
                <a:lnTo>
                  <a:pt x="11027419" y="0"/>
                </a:lnTo>
                <a:lnTo>
                  <a:pt x="11027419" y="8149952"/>
                </a:lnTo>
                <a:lnTo>
                  <a:pt x="0" y="8149952"/>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Data Preprocessing</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921546" y="1425268"/>
            <a:ext cx="5334876" cy="2086085"/>
            <a:chOff x="0" y="0"/>
            <a:chExt cx="1234628" cy="482774"/>
          </a:xfrm>
        </p:grpSpPr>
        <p:sp>
          <p:nvSpPr>
            <p:cNvPr name="Freeform 14" id="1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667546" y="1680601"/>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Image Resizing</a:t>
            </a:r>
          </a:p>
        </p:txBody>
      </p:sp>
      <p:sp>
        <p:nvSpPr>
          <p:cNvPr name="Freeform 20" id="20"/>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1" id="21"/>
          <p:cNvGrpSpPr/>
          <p:nvPr/>
        </p:nvGrpSpPr>
        <p:grpSpPr>
          <a:xfrm rot="0">
            <a:off x="8921546" y="3921441"/>
            <a:ext cx="5334876" cy="2086085"/>
            <a:chOff x="0" y="0"/>
            <a:chExt cx="1234628" cy="482774"/>
          </a:xfrm>
        </p:grpSpPr>
        <p:sp>
          <p:nvSpPr>
            <p:cNvPr name="Freeform 22" id="2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3" id="23"/>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8307532" y="4374347"/>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7" id="27"/>
          <p:cNvSpPr txBox="true"/>
          <p:nvPr/>
        </p:nvSpPr>
        <p:spPr>
          <a:xfrm rot="0">
            <a:off x="9667546" y="4176773"/>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Normalization</a:t>
            </a:r>
          </a:p>
        </p:txBody>
      </p:sp>
      <p:sp>
        <p:nvSpPr>
          <p:cNvPr name="Freeform 28" id="28"/>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9" id="29"/>
          <p:cNvGrpSpPr/>
          <p:nvPr/>
        </p:nvGrpSpPr>
        <p:grpSpPr>
          <a:xfrm rot="0">
            <a:off x="8307532" y="7032444"/>
            <a:ext cx="1228028" cy="1226514"/>
            <a:chOff x="0" y="0"/>
            <a:chExt cx="323431" cy="323032"/>
          </a:xfrm>
        </p:grpSpPr>
        <p:sp>
          <p:nvSpPr>
            <p:cNvPr name="Freeform 30" id="3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1" id="3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32" id="3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33" id="33"/>
          <p:cNvGrpSpPr/>
          <p:nvPr/>
        </p:nvGrpSpPr>
        <p:grpSpPr>
          <a:xfrm rot="0">
            <a:off x="4809335" y="8388753"/>
            <a:ext cx="1183417" cy="118341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6" id="36"/>
          <p:cNvGrpSpPr/>
          <p:nvPr/>
        </p:nvGrpSpPr>
        <p:grpSpPr>
          <a:xfrm rot="0">
            <a:off x="8921546" y="6602659"/>
            <a:ext cx="5334876" cy="2086085"/>
            <a:chOff x="0" y="0"/>
            <a:chExt cx="1234628" cy="482774"/>
          </a:xfrm>
        </p:grpSpPr>
        <p:sp>
          <p:nvSpPr>
            <p:cNvPr name="Freeform 37" id="37"/>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38" id="38"/>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9" id="39"/>
          <p:cNvSpPr/>
          <p:nvPr/>
        </p:nvSpPr>
        <p:spPr>
          <a:xfrm flipH="false" flipV="false" rot="-10800000">
            <a:off x="9024703" y="8601858"/>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sp>
        <p:nvSpPr>
          <p:cNvPr name="Freeform 40" id="40"/>
          <p:cNvSpPr/>
          <p:nvPr/>
        </p:nvSpPr>
        <p:spPr>
          <a:xfrm flipH="false" flipV="false" rot="0">
            <a:off x="8520301" y="7232069"/>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41" id="41"/>
          <p:cNvSpPr txBox="true"/>
          <p:nvPr/>
        </p:nvSpPr>
        <p:spPr>
          <a:xfrm rot="0">
            <a:off x="9667546" y="6878064"/>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Data Splitting</a:t>
            </a:r>
          </a:p>
        </p:txBody>
      </p:sp>
      <p:sp>
        <p:nvSpPr>
          <p:cNvPr name="TextBox 42" id="42"/>
          <p:cNvSpPr txBox="true"/>
          <p:nvPr/>
        </p:nvSpPr>
        <p:spPr>
          <a:xfrm rot="0">
            <a:off x="9412967" y="2242500"/>
            <a:ext cx="4069154"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rPr>
              <a:t>Every image was scaled to a standard 32 by 32 pixel size.</a:t>
            </a:r>
          </a:p>
        </p:txBody>
      </p:sp>
      <p:sp>
        <p:nvSpPr>
          <p:cNvPr name="TextBox 43" id="43"/>
          <p:cNvSpPr txBox="true"/>
          <p:nvPr/>
        </p:nvSpPr>
        <p:spPr>
          <a:xfrm rot="0">
            <a:off x="9557892" y="4769596"/>
            <a:ext cx="4069154"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rPr>
              <a:t>Pixel values were normalized to a range of 0 to 1 in order to help the neural network train more quickly.</a:t>
            </a:r>
          </a:p>
        </p:txBody>
      </p:sp>
      <p:sp>
        <p:nvSpPr>
          <p:cNvPr name="TextBox 44" id="44"/>
          <p:cNvSpPr txBox="true"/>
          <p:nvPr/>
        </p:nvSpPr>
        <p:spPr>
          <a:xfrm rot="0">
            <a:off x="9667546" y="7462924"/>
            <a:ext cx="4069154"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rPr>
              <a:t>The final dataset was split as 80% and 20% for the training and validation sets, respectively.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Model Architecture</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921546" y="1425268"/>
            <a:ext cx="5334876" cy="2086085"/>
            <a:chOff x="0" y="0"/>
            <a:chExt cx="1234628" cy="482774"/>
          </a:xfrm>
        </p:grpSpPr>
        <p:sp>
          <p:nvSpPr>
            <p:cNvPr name="Freeform 14" id="1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667546" y="2293858"/>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Autoencoder Architecture</a:t>
            </a:r>
          </a:p>
        </p:txBody>
      </p:sp>
      <p:sp>
        <p:nvSpPr>
          <p:cNvPr name="Freeform 20" id="20"/>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1" id="21"/>
          <p:cNvGrpSpPr/>
          <p:nvPr/>
        </p:nvGrpSpPr>
        <p:grpSpPr>
          <a:xfrm rot="0">
            <a:off x="8921546" y="3921441"/>
            <a:ext cx="5334876" cy="2086085"/>
            <a:chOff x="0" y="0"/>
            <a:chExt cx="1234628" cy="482774"/>
          </a:xfrm>
        </p:grpSpPr>
        <p:sp>
          <p:nvSpPr>
            <p:cNvPr name="Freeform 22" id="2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3" id="23"/>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8307532" y="4374347"/>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7" id="27"/>
          <p:cNvSpPr txBox="true"/>
          <p:nvPr/>
        </p:nvSpPr>
        <p:spPr>
          <a:xfrm rot="0">
            <a:off x="9667546" y="4766910"/>
            <a:ext cx="4489204" cy="757096"/>
          </a:xfrm>
          <a:prstGeom prst="rect">
            <a:avLst/>
          </a:prstGeom>
        </p:spPr>
        <p:txBody>
          <a:bodyPr anchor="t" rtlCol="false" tIns="0" lIns="0" bIns="0" rIns="0">
            <a:spAutoFit/>
          </a:bodyPr>
          <a:lstStyle/>
          <a:p>
            <a:pPr algn="l">
              <a:lnSpc>
                <a:spcPts val="3017"/>
              </a:lnSpc>
            </a:pPr>
            <a:r>
              <a:rPr lang="en-US" sz="2357">
                <a:solidFill>
                  <a:srgbClr val="333231"/>
                </a:solidFill>
                <a:latin typeface="Open Sauce Bold"/>
              </a:rPr>
              <a:t>Convolution Neural Network</a:t>
            </a:r>
          </a:p>
          <a:p>
            <a:pPr algn="l" marL="0" indent="0" lvl="0">
              <a:lnSpc>
                <a:spcPts val="3017"/>
              </a:lnSpc>
              <a:spcBef>
                <a:spcPct val="0"/>
              </a:spcBef>
            </a:pPr>
            <a:r>
              <a:rPr lang="en-US" sz="2357">
                <a:solidFill>
                  <a:srgbClr val="333231"/>
                </a:solidFill>
                <a:latin typeface="Open Sauce Bold"/>
              </a:rPr>
              <a:t>Architecture</a:t>
            </a:r>
          </a:p>
        </p:txBody>
      </p:sp>
      <p:sp>
        <p:nvSpPr>
          <p:cNvPr name="Freeform 28" id="28"/>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9" id="29"/>
          <p:cNvGrpSpPr/>
          <p:nvPr/>
        </p:nvGrpSpPr>
        <p:grpSpPr>
          <a:xfrm rot="0">
            <a:off x="8307532" y="7032444"/>
            <a:ext cx="1228028" cy="1226514"/>
            <a:chOff x="0" y="0"/>
            <a:chExt cx="323431" cy="323032"/>
          </a:xfrm>
        </p:grpSpPr>
        <p:sp>
          <p:nvSpPr>
            <p:cNvPr name="Freeform 30" id="3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1" id="3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32" id="3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33" id="33"/>
          <p:cNvGrpSpPr/>
          <p:nvPr/>
        </p:nvGrpSpPr>
        <p:grpSpPr>
          <a:xfrm rot="0">
            <a:off x="4809335" y="8388753"/>
            <a:ext cx="1183417" cy="118341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187817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8307532" y="4374347"/>
            <a:ext cx="1228028" cy="1226514"/>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7" id="17"/>
          <p:cNvGrpSpPr/>
          <p:nvPr/>
        </p:nvGrpSpPr>
        <p:grpSpPr>
          <a:xfrm rot="0">
            <a:off x="8307532" y="703244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20" id="20"/>
          <p:cNvGrpSpPr/>
          <p:nvPr/>
        </p:nvGrpSpPr>
        <p:grpSpPr>
          <a:xfrm rot="0">
            <a:off x="4809335" y="8388753"/>
            <a:ext cx="1183417" cy="1183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3" id="23"/>
          <p:cNvSpPr/>
          <p:nvPr/>
        </p:nvSpPr>
        <p:spPr>
          <a:xfrm flipH="false" flipV="false" rot="0">
            <a:off x="5898933" y="1028700"/>
            <a:ext cx="7273255" cy="8229600"/>
          </a:xfrm>
          <a:custGeom>
            <a:avLst/>
            <a:gdLst/>
            <a:ahLst/>
            <a:cxnLst/>
            <a:rect r="r" b="b" t="t" l="l"/>
            <a:pathLst>
              <a:path h="8229600" w="7273255">
                <a:moveTo>
                  <a:pt x="0" y="0"/>
                </a:moveTo>
                <a:lnTo>
                  <a:pt x="7273255" y="0"/>
                </a:lnTo>
                <a:lnTo>
                  <a:pt x="7273255" y="8229600"/>
                </a:lnTo>
                <a:lnTo>
                  <a:pt x="0" y="82296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DAGEH2GOulc</dc:identifier>
  <dcterms:modified xsi:type="dcterms:W3CDTF">2011-08-01T06:04:30Z</dcterms:modified>
  <cp:revision>1</cp:revision>
  <dc:title>White and Green Simple  Professional Business Project Presentation</dc:title>
</cp:coreProperties>
</file>